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72" r:id="rId5"/>
    <p:sldId id="263" r:id="rId6"/>
    <p:sldId id="264" r:id="rId7"/>
    <p:sldId id="265" r:id="rId8"/>
    <p:sldId id="267" r:id="rId9"/>
    <p:sldId id="274" r:id="rId10"/>
    <p:sldId id="276" r:id="rId11"/>
    <p:sldId id="275" r:id="rId12"/>
    <p:sldId id="266" r:id="rId13"/>
    <p:sldId id="279" r:id="rId14"/>
    <p:sldId id="280" r:id="rId15"/>
    <p:sldId id="282" r:id="rId16"/>
    <p:sldId id="289" r:id="rId17"/>
    <p:sldId id="288" r:id="rId18"/>
    <p:sldId id="290" r:id="rId19"/>
    <p:sldId id="292" r:id="rId20"/>
    <p:sldId id="293" r:id="rId21"/>
    <p:sldId id="295" r:id="rId22"/>
    <p:sldId id="294" r:id="rId23"/>
    <p:sldId id="260" r:id="rId24"/>
    <p:sldId id="261" r:id="rId25"/>
    <p:sldId id="262" r:id="rId26"/>
    <p:sldId id="273" r:id="rId27"/>
    <p:sldId id="268" r:id="rId28"/>
    <p:sldId id="269" r:id="rId29"/>
    <p:sldId id="270" r:id="rId30"/>
    <p:sldId id="302" r:id="rId31"/>
    <p:sldId id="284" r:id="rId32"/>
    <p:sldId id="285" r:id="rId33"/>
    <p:sldId id="286" r:id="rId34"/>
    <p:sldId id="287" r:id="rId35"/>
    <p:sldId id="297" r:id="rId36"/>
    <p:sldId id="298" r:id="rId37"/>
    <p:sldId id="299" r:id="rId38"/>
    <p:sldId id="300" r:id="rId39"/>
    <p:sldId id="301" r:id="rId40"/>
    <p:sldId id="30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93" autoAdjust="0"/>
    <p:restoredTop sz="94624" autoAdjust="0"/>
  </p:normalViewPr>
  <p:slideViewPr>
    <p:cSldViewPr>
      <p:cViewPr>
        <p:scale>
          <a:sx n="43" d="100"/>
          <a:sy n="43" d="100"/>
        </p:scale>
        <p:origin x="-147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1A841-C023-4CC4-BD9B-E82B8852390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77CF-EAB0-4F33-9873-4C65ED372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F77CF-EAB0-4F33-9873-4C65ED372D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43C1-79B2-4EB1-948F-F41648355CC5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B616-3E08-45DD-A400-3ADCE670D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64399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Что значит «просклонять имена существительные»?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571612"/>
            <a:ext cx="321471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изменить вопросы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357430"/>
            <a:ext cx="321471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изменить по падежам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143248"/>
            <a:ext cx="321471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изменить по числам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143372" y="3000372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8713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8713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8713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3" grpId="2" animBg="1"/>
      <p:bldP spid="11" grpId="1" animBg="1"/>
      <p:bldP spid="12" grpId="0" animBg="1"/>
      <p:bldP spid="1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 падеж слова «щенка»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9888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7089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23928" y="2780928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1" grpId="2" animBg="1"/>
      <p:bldP spid="12" grpId="0" animBg="1"/>
      <p:bldP spid="12" grpId="1" animBg="1"/>
      <p:bldP spid="12" grpId="3" animBg="1"/>
      <p:bldP spid="12" grpId="4" animBg="1"/>
      <p:bldP spid="12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 падеж слова «на ракете»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7089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9888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23928" y="2780928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1" grpId="1" animBg="1"/>
      <p:bldP spid="12" grpId="0" animBg="1"/>
      <p:bldP spid="12" grpId="2" animBg="1"/>
      <p:bldP spid="12" grpId="3" animBg="1"/>
      <p:bldP spid="12" grpId="4" animBg="1"/>
      <p:bldP spid="12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Определи, какое из данных существительных стоит в дательном падеже?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428736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Сапог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07181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Котенку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285992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 На столе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 rot="20780751">
            <a:off x="1010115" y="3936779"/>
            <a:ext cx="3367417" cy="2303764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Контрольный вопрос!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923928" y="2564904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4" grpId="0" animBg="1"/>
      <p:bldP spid="14" grpId="1" animBg="1"/>
      <p:bldP spid="14" grpId="2" animBg="1"/>
      <p:bldP spid="11" grpId="1" animBg="1"/>
      <p:bldP spid="12" grpId="0" animBg="1"/>
      <p:bldP spid="1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Поставь слово «ручка» в творительный падеж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00174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ручкой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07181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 ручку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285992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ручке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923928" y="2636912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3" grpId="2" animBg="1"/>
      <p:bldP spid="11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Поставь слово «чайке» в родительный падеж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00174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чайка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07181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 чайку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285992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о чайке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923928" y="2708920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7146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714656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3" grpId="2" animBg="1"/>
      <p:bldP spid="11" grpId="1" animBg="1"/>
      <p:bldP spid="12" grpId="0" animBg="1"/>
      <p:bldP spid="1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688" y="214290"/>
            <a:ext cx="871546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Просклоняй слово «стул». Для этого выбери в каждой строке только один вариант ответа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00010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42886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В</a:t>
            </a:r>
            <a:r>
              <a:rPr lang="ru-RU" sz="2400" dirty="0" smtClean="0">
                <a:latin typeface="Monotype Corsiva" pitchFamily="66" charset="0"/>
              </a:rPr>
              <a:t>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71448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14324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85762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57200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100010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2</a:t>
            </a:r>
            <a:r>
              <a:rPr lang="ru-RU" sz="2400" dirty="0" smtClean="0">
                <a:latin typeface="Monotype Corsiva" pitchFamily="66" charset="0"/>
              </a:rPr>
              <a:t>)  Стул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171448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4) Стула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242886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5</a:t>
            </a:r>
            <a:r>
              <a:rPr lang="ru-RU" sz="2400" dirty="0" smtClean="0">
                <a:latin typeface="Monotype Corsiva" pitchFamily="66" charset="0"/>
              </a:rPr>
              <a:t>) Стулу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14324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8)  Стул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385762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9) Стулом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457200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12) О стуле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2910" y="5286388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А1; Б4; В6; Г8; Д9; Е12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4612" y="5286388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А2; Б4; В6; Г8; Д10; Е11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6314" y="5286388"/>
            <a:ext cx="192882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В</a:t>
            </a:r>
            <a:r>
              <a:rPr lang="ru-RU" sz="2400" dirty="0" smtClean="0">
                <a:latin typeface="Monotype Corsiva" pitchFamily="66" charset="0"/>
              </a:rPr>
              <a:t>) А1; Б3; В6; Г7; Д10; Е11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6578" y="5286388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А2; Б4;В5; Г8; Д9; Е12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6" name="7-конечная звезда 25"/>
          <p:cNvSpPr/>
          <p:nvPr/>
        </p:nvSpPr>
        <p:spPr>
          <a:xfrm rot="20780751">
            <a:off x="6668616" y="495912"/>
            <a:ext cx="2593376" cy="173207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Контрольный вопрос!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86050" y="100010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1)  Стулу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171448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3)  Стуле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0" y="242886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6</a:t>
            </a:r>
            <a:r>
              <a:rPr lang="ru-RU" sz="2400" dirty="0" smtClean="0">
                <a:latin typeface="Monotype Corsiva" pitchFamily="66" charset="0"/>
              </a:rPr>
              <a:t>)  Стулом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86050" y="314324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7</a:t>
            </a:r>
            <a:r>
              <a:rPr lang="ru-RU" sz="2400" dirty="0" smtClean="0">
                <a:latin typeface="Monotype Corsiva" pitchFamily="66" charset="0"/>
              </a:rPr>
              <a:t>)  Стуле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2000" y="385762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10)  О стуле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86050" y="4572008"/>
            <a:ext cx="1643074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11)  Стул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6572232" y="4005064"/>
            <a:ext cx="2571768" cy="1214446"/>
          </a:xfrm>
          <a:prstGeom prst="cloudCallout">
            <a:avLst>
              <a:gd name="adj1" fmla="val -7643"/>
              <a:gd name="adj2" fmla="val -557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4" grpId="3" animBg="1"/>
      <p:bldP spid="11" grpId="0" animBg="1"/>
      <p:bldP spid="12" grpId="1" animBg="1"/>
      <p:bldP spid="12" grpId="2" animBg="1"/>
      <p:bldP spid="12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Установи последовательность выполнения действий в алгоритме определения падежа имени существительного в предложении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500306"/>
            <a:ext cx="5786478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2</a:t>
            </a:r>
            <a:r>
              <a:rPr lang="ru-RU" sz="2400" dirty="0" smtClean="0">
                <a:latin typeface="Monotype Corsiva" pitchFamily="66" charset="0"/>
              </a:rPr>
              <a:t>. Найти слово, к которому относится данное существительное;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643050"/>
            <a:ext cx="5786478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1</a:t>
            </a:r>
            <a:r>
              <a:rPr lang="ru-RU" sz="2400" dirty="0" smtClean="0">
                <a:latin typeface="Monotype Corsiva" pitchFamily="66" charset="0"/>
              </a:rPr>
              <a:t>. Поставить от  главного слова к имени существительному вопрос.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28" y="3571876"/>
            <a:ext cx="92869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12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8860" y="3571876"/>
            <a:ext cx="92869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 21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355976" y="3861048"/>
            <a:ext cx="2571768" cy="1214446"/>
          </a:xfrm>
          <a:prstGeom prst="cloudCallout">
            <a:avLst>
              <a:gd name="adj1" fmla="val 64315"/>
              <a:gd name="adj2" fmla="val -359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0" grpId="0" animBg="1"/>
      <p:bldP spid="15" grpId="0" animBg="1"/>
      <p:bldP spid="15" grpId="1" animBg="1"/>
      <p:bldP spid="11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 падеж слова «Книги»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3643338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i="1" dirty="0" smtClean="0">
                <a:latin typeface="Monotype Corsiva" pitchFamily="66" charset="0"/>
              </a:rPr>
              <a:t>Писатели </a:t>
            </a:r>
            <a:r>
              <a:rPr lang="ru-RU" sz="2400" i="1" dirty="0">
                <a:latin typeface="Monotype Corsiva" pitchFamily="66" charset="0"/>
              </a:rPr>
              <a:t>пишут книги. 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latin typeface="Monotype Corsiva" pitchFamily="66" charset="0"/>
              </a:rPr>
              <a:t>Книги</a:t>
            </a:r>
            <a:r>
              <a:rPr lang="ru-RU" sz="2400" i="1" dirty="0">
                <a:latin typeface="Monotype Corsiva" pitchFamily="66" charset="0"/>
              </a:rPr>
              <a:t> стоят на полке</a:t>
            </a:r>
            <a:r>
              <a:rPr lang="ru-RU" sz="2400" i="1" dirty="0" smtClean="0">
                <a:latin typeface="Monotype Corsiva" pitchFamily="66" charset="0"/>
              </a:rPr>
              <a:t>.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2714620"/>
            <a:ext cx="285752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1 – именительный;</a:t>
            </a:r>
          </a:p>
          <a:p>
            <a:r>
              <a:rPr lang="ru-RU" sz="2400" dirty="0" smtClean="0">
                <a:latin typeface="Monotype Corsiva" pitchFamily="66" charset="0"/>
              </a:rPr>
              <a:t>2- винительный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500438"/>
            <a:ext cx="285752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 1 – винительный;</a:t>
            </a:r>
          </a:p>
          <a:p>
            <a:r>
              <a:rPr lang="ru-RU" sz="2400" dirty="0" smtClean="0">
                <a:latin typeface="Monotype Corsiva" pitchFamily="66" charset="0"/>
              </a:rPr>
              <a:t>2 -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995936" y="3933056"/>
            <a:ext cx="2571768" cy="1214446"/>
          </a:xfrm>
          <a:prstGeom prst="cloudCallout">
            <a:avLst>
              <a:gd name="adj1" fmla="val 71087"/>
              <a:gd name="adj2" fmla="val -359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9" grpId="0" animBg="1"/>
      <p:bldP spid="10" grpId="0" animBg="1"/>
      <p:bldP spid="10" grpId="1" animBg="1"/>
      <p:bldP spid="11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 падежи выделенных слов. Запиши их в соответствующем порядке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5286412" cy="29289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otype Corsiva" pitchFamily="66" charset="0"/>
              </a:rPr>
              <a:t>Любой ребёнок стремится быть старательным </a:t>
            </a:r>
            <a:r>
              <a:rPr lang="ru-RU" sz="2000" b="1" i="1" dirty="0">
                <a:latin typeface="Monotype Corsiva" pitchFamily="66" charset="0"/>
              </a:rPr>
              <a:t>учеником</a:t>
            </a:r>
            <a:r>
              <a:rPr lang="ru-RU" sz="2000" dirty="0">
                <a:latin typeface="Monotype Corsiva" pitchFamily="66" charset="0"/>
              </a:rPr>
              <a:t>. Каждому </a:t>
            </a:r>
            <a:r>
              <a:rPr lang="ru-RU" sz="2000" b="1" i="1" dirty="0">
                <a:latin typeface="Monotype Corsiva" pitchFamily="66" charset="0"/>
              </a:rPr>
              <a:t>ученику</a:t>
            </a:r>
            <a:r>
              <a:rPr lang="ru-RU" sz="2000" dirty="0">
                <a:latin typeface="Monotype Corsiva" pitchFamily="66" charset="0"/>
              </a:rPr>
              <a:t> нравятся разные предметы. Прилежный </a:t>
            </a:r>
            <a:r>
              <a:rPr lang="ru-RU" sz="2000" b="1" i="1" dirty="0">
                <a:latin typeface="Monotype Corsiva" pitchFamily="66" charset="0"/>
              </a:rPr>
              <a:t>ученик</a:t>
            </a:r>
            <a:r>
              <a:rPr lang="ru-RU" sz="2000" dirty="0">
                <a:latin typeface="Monotype Corsiva" pitchFamily="66" charset="0"/>
              </a:rPr>
              <a:t> является примером для подражания во всём. Опрятного </a:t>
            </a:r>
            <a:r>
              <a:rPr lang="ru-RU" sz="2000" b="1" i="1" dirty="0">
                <a:latin typeface="Monotype Corsiva" pitchFamily="66" charset="0"/>
              </a:rPr>
              <a:t>ученика</a:t>
            </a:r>
            <a:r>
              <a:rPr lang="ru-RU" sz="2000" dirty="0">
                <a:latin typeface="Monotype Corsiva" pitchFamily="66" charset="0"/>
              </a:rPr>
              <a:t> отличает аккуратность. </a:t>
            </a:r>
            <a:r>
              <a:rPr lang="ru-RU" sz="2000" i="1" dirty="0" smtClean="0">
                <a:latin typeface="Monotype Corsiva" pitchFamily="66" charset="0"/>
              </a:rPr>
              <a:t>О </a:t>
            </a:r>
            <a:r>
              <a:rPr lang="ru-RU" sz="2000" dirty="0" smtClean="0">
                <a:latin typeface="Monotype Corsiva" pitchFamily="66" charset="0"/>
              </a:rPr>
              <a:t>хорошем</a:t>
            </a:r>
            <a:r>
              <a:rPr lang="ru-RU" sz="2000" dirty="0">
                <a:latin typeface="Monotype Corsiva" pitchFamily="66" charset="0"/>
              </a:rPr>
              <a:t> </a:t>
            </a:r>
            <a:r>
              <a:rPr lang="ru-RU" sz="2000" b="1" i="1" dirty="0">
                <a:latin typeface="Monotype Corsiva" pitchFamily="66" charset="0"/>
              </a:rPr>
              <a:t>ученике </a:t>
            </a:r>
            <a:r>
              <a:rPr lang="ru-RU" sz="2000" dirty="0">
                <a:latin typeface="Monotype Corsiva" pitchFamily="66" charset="0"/>
              </a:rPr>
              <a:t>приятно рассказать. За достигнутые успехи и заслуги </a:t>
            </a:r>
            <a:r>
              <a:rPr lang="ru-RU" sz="2000" b="1" i="1" dirty="0">
                <a:latin typeface="Monotype Corsiva" pitchFamily="66" charset="0"/>
              </a:rPr>
              <a:t>ученика</a:t>
            </a:r>
            <a:r>
              <a:rPr lang="ru-RU" sz="2000" dirty="0">
                <a:latin typeface="Monotype Corsiva" pitchFamily="66" charset="0"/>
              </a:rPr>
              <a:t> награждают грамотой.</a:t>
            </a: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4365104"/>
            <a:ext cx="313415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</a:t>
            </a:r>
            <a:r>
              <a:rPr lang="ru-RU" sz="2400" dirty="0" err="1" smtClean="0">
                <a:latin typeface="Monotype Corsiva" pitchFamily="66" charset="0"/>
              </a:rPr>
              <a:t>Т.п</a:t>
            </a:r>
            <a:r>
              <a:rPr lang="ru-RU" sz="2400" dirty="0" smtClean="0">
                <a:latin typeface="Monotype Corsiva" pitchFamily="66" charset="0"/>
              </a:rPr>
              <a:t>, Д.п., И.п., Р.п., П.п., Р.п., П.п., Р.п.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 rot="20780751">
            <a:off x="2651559" y="5150781"/>
            <a:ext cx="2593376" cy="173207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Контрольный вопрос!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868144" y="5229200"/>
            <a:ext cx="2571768" cy="1214446"/>
          </a:xfrm>
          <a:prstGeom prst="cloudCallout">
            <a:avLst>
              <a:gd name="adj1" fmla="val -3885"/>
              <a:gd name="adj2" fmla="val -1067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4365104"/>
            <a:ext cx="313415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</a:t>
            </a:r>
            <a:r>
              <a:rPr lang="ru-RU" sz="2400" dirty="0" err="1" smtClean="0">
                <a:latin typeface="Monotype Corsiva" pitchFamily="66" charset="0"/>
              </a:rPr>
              <a:t>Т.п</a:t>
            </a:r>
            <a:r>
              <a:rPr lang="ru-RU" sz="2400" dirty="0" smtClean="0">
                <a:latin typeface="Monotype Corsiva" pitchFamily="66" charset="0"/>
              </a:rPr>
              <a:t>, И.п., Д.п., Р.п., В.п., Р.п., П.п., Р.п.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9" grpId="0" animBg="1"/>
      <p:bldP spid="10" grpId="0" animBg="1"/>
      <p:bldP spid="14" grpId="0" animBg="1"/>
      <p:bldP spid="14" grpId="1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 каком падеже имена существительные употребляются с предлогами у, без, из, для?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7146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0002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95936" y="2636912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1" grpId="2" animBg="1"/>
      <p:bldP spid="12" grpId="0" animBg="1"/>
      <p:bldP spid="12" grpId="1" animBg="1"/>
      <p:bldP spid="12" grpId="3" animBg="1"/>
      <p:bldP spid="12" grpId="4" animBg="1"/>
      <p:bldP spid="12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64399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Для чего служат склонения?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142984"/>
            <a:ext cx="478634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чтобы составлять предложения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928802"/>
            <a:ext cx="478634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чтобы правильно изменять вопросы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714620"/>
            <a:ext cx="4786346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В) Чтобы имя существительное могло правильно соединяться с другими словами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067944" y="4221088"/>
            <a:ext cx="2571768" cy="1214446"/>
          </a:xfrm>
          <a:prstGeom prst="cloudCallout">
            <a:avLst>
              <a:gd name="adj1" fmla="val 84632"/>
              <a:gd name="adj2" fmla="val -736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3" grpId="2" animBg="1"/>
      <p:bldP spid="11" grpId="2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 каком падеже имена существительные употребляются с предлогами к, по?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7146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0002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95936" y="2564904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11" grpId="1" animBg="1"/>
      <p:bldP spid="12" grpId="0" animBg="1"/>
      <p:bldP spid="12" grpId="2" animBg="1"/>
      <p:bldP spid="12" grpId="3" animBg="1"/>
      <p:bldP spid="12" grpId="4" animBg="1"/>
      <p:bldP spid="12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Определи, какой предлог нельзя употребить с именем существительным «березе»?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к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7146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под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0002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о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995936" y="2708920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3" grpId="2" animBg="1"/>
      <p:bldP spid="11" grpId="1" animBg="1"/>
      <p:bldP spid="12" grpId="0" animBg="1"/>
      <p:bldP spid="12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Найди, где неправильно употреблен предлог с именем существительным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под елью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7146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о сирени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0002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с тополя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к березы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 rot="20780751">
            <a:off x="953577" y="4210687"/>
            <a:ext cx="2593376" cy="173207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Контрольный вопрос!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995936" y="2708920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4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1" grpId="3" animBg="1"/>
      <p:bldP spid="12" grpId="0" animBg="1"/>
      <p:bldP spid="12" grpId="1" animBg="1"/>
      <p:bldP spid="1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1071546"/>
            <a:ext cx="5000660" cy="5357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сделал ошибку, а это значит, что ты еще не знаешь о том, что такое склонение. Запомни! Просклонять имена существительные – это значит изменить их по падежам с помощью специальных вопросов. Выучи это правило, оно тебе понадобится при дальнейшей работе на уроке</a:t>
            </a:r>
            <a:endParaRPr lang="ru-RU" sz="2800" dirty="0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928670"/>
            <a:ext cx="5000660" cy="5572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сделал ошибку, а это значит, что ты еще не знаешь о том, для чего служит склонение. Запомни! Склонение служит для того, чтобы имя существительное могло на письме и в устной речи правильно соединяться с другими словами, образуя тем самым предложения. Выучи это правило, оно тебе понадобится при дальнейшей работе на уроке.</a:t>
            </a:r>
            <a:endParaRPr lang="ru-RU" sz="2800" dirty="0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1357298"/>
            <a:ext cx="5000660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при ответе на контрольный вопрос, ты сделал ошибку, а это значит, что у тебя возникают трудности. Обратись за помощью к учителю!</a:t>
            </a:r>
            <a:endParaRPr lang="ru-RU" sz="2800" dirty="0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500034" y="5715016"/>
            <a:ext cx="1000132" cy="78581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1357298"/>
            <a:ext cx="5000660" cy="42148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сделал ошибку. Запомни! В русском языке 6 падежей: именительный, родительный, дательный, винительный, творительный и предложный.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285728"/>
            <a:ext cx="4714908" cy="60722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 сожалению, ты допустил ошибку…  «</a:t>
            </a:r>
            <a:r>
              <a:rPr lang="ru-RU" sz="2400" dirty="0" err="1" smtClean="0">
                <a:latin typeface="Monotype Corsiva" pitchFamily="66" charset="0"/>
              </a:rPr>
              <a:t>Взятельного</a:t>
            </a:r>
            <a:r>
              <a:rPr lang="ru-RU" sz="2400" dirty="0" smtClean="0">
                <a:latin typeface="Monotype Corsiva" pitchFamily="66" charset="0"/>
              </a:rPr>
              <a:t>» и «</a:t>
            </a:r>
            <a:r>
              <a:rPr lang="ru-RU" sz="2400" dirty="0" err="1" smtClean="0">
                <a:latin typeface="Monotype Corsiva" pitchFamily="66" charset="0"/>
              </a:rPr>
              <a:t>говорительного</a:t>
            </a:r>
            <a:r>
              <a:rPr lang="ru-RU" sz="2400" dirty="0" smtClean="0">
                <a:latin typeface="Monotype Corsiva" pitchFamily="66" charset="0"/>
              </a:rPr>
              <a:t>» падежей не существует. Давай вспомним таблицу, которую ты рассматривал. Прочитай название падежей еще раз. Запомни их. Чтобы выучить их, тебе поможет фраза: «Иван Родил Девчонку, Велел Тащить Пеленку». Нашел ли ты особенность данной фразы? Посмотри на первую букву каждого слова. Они совпадают с названиями падежей. Запомни данную фразу, и тебе будет легче вспомнить названия падежей! </a:t>
            </a:r>
            <a:endParaRPr lang="ru-RU" sz="2400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97680"/>
          <a:ext cx="4286280" cy="25603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557941"/>
                <a:gridCol w="1728339"/>
              </a:tblGrid>
              <a:tr h="336779">
                <a:tc>
                  <a:txBody>
                    <a:bodyPr/>
                    <a:lstStyle/>
                    <a:p>
                      <a:pPr marL="269875" indent="0" algn="ctr"/>
                      <a:r>
                        <a:rPr lang="ru-RU" sz="1800" dirty="0" smtClean="0">
                          <a:latin typeface="Monotype Corsiva" pitchFamily="66" charset="0"/>
                        </a:rPr>
                        <a:t>Падеж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Monotype Corsiva" pitchFamily="66" charset="0"/>
                        </a:rPr>
                        <a:t>Вопрос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Именительный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кто?  что?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Родительный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кого? чего?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Дательный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кому? чему?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Винительный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кого? что?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Творительный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кем? </a:t>
                      </a:r>
                      <a:r>
                        <a:rPr lang="ru-RU" sz="1800" kern="12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800" kern="1200" dirty="0" smtClean="0">
                          <a:latin typeface="Monotype Corsiva" pitchFamily="66" charset="0"/>
                        </a:rPr>
                        <a:t>чем?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Предложный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о ком? о чем?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285728"/>
            <a:ext cx="5000660" cy="5500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 сожалению, ты допустил ошибку… На вопросы Кому? Чему? </a:t>
            </a:r>
            <a:r>
              <a:rPr lang="ru-RU" sz="2400" dirty="0">
                <a:latin typeface="Monotype Corsiva" pitchFamily="66" charset="0"/>
              </a:rPr>
              <a:t>о</a:t>
            </a:r>
            <a:r>
              <a:rPr lang="ru-RU" sz="2400" dirty="0" smtClean="0">
                <a:latin typeface="Monotype Corsiva" pitchFamily="66" charset="0"/>
              </a:rPr>
              <a:t>твечает дательным падеж. Давай вспомним таблицу, которую ты рассматривал. Прочитай название падежей и вопросов к ним еще раз. Запомни их.  Чтобы тебе было легче устанавливать вопросы, ты можешь добавлять вспомогательные слова. Например: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Дательный падеж – «дать»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Дать Кому? Чему?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Творительный падеж – «творить»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Творить Кем? Чем?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071942"/>
          <a:ext cx="4286280" cy="25603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557941"/>
                <a:gridCol w="1728339"/>
              </a:tblGrid>
              <a:tr h="336779">
                <a:tc>
                  <a:txBody>
                    <a:bodyPr/>
                    <a:lstStyle/>
                    <a:p>
                      <a:pPr marL="269875" indent="0" algn="ctr"/>
                      <a:r>
                        <a:rPr lang="ru-RU" sz="1800" dirty="0" smtClean="0">
                          <a:latin typeface="Monotype Corsiva" pitchFamily="66" charset="0"/>
                        </a:rPr>
                        <a:t>Падеж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Monotype Corsiva" pitchFamily="66" charset="0"/>
                        </a:rPr>
                        <a:t>Вопрос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Именительный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кто?  что?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Родительный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кого? чего?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Дательный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кому? чему?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Винительный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кого? что?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Творительный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кем? </a:t>
                      </a:r>
                      <a:r>
                        <a:rPr lang="ru-RU" sz="1800" kern="12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800" kern="1200" dirty="0" smtClean="0">
                          <a:latin typeface="Monotype Corsiva" pitchFamily="66" charset="0"/>
                        </a:rPr>
                        <a:t>чем?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Предложный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о ком? о чем?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285728"/>
            <a:ext cx="5000660" cy="5500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 сожалению, ты допустил ошибку… На вопросы Кого? Чего? </a:t>
            </a:r>
            <a:r>
              <a:rPr lang="ru-RU" sz="2400" dirty="0">
                <a:latin typeface="Monotype Corsiva" pitchFamily="66" charset="0"/>
              </a:rPr>
              <a:t>о</a:t>
            </a:r>
            <a:r>
              <a:rPr lang="ru-RU" sz="2400" dirty="0" smtClean="0">
                <a:latin typeface="Monotype Corsiva" pitchFamily="66" charset="0"/>
              </a:rPr>
              <a:t>твечает </a:t>
            </a:r>
            <a:r>
              <a:rPr lang="ru-RU" sz="2400" dirty="0" err="1" smtClean="0">
                <a:latin typeface="Monotype Corsiva" pitchFamily="66" charset="0"/>
              </a:rPr>
              <a:t>родительнвй</a:t>
            </a:r>
            <a:r>
              <a:rPr lang="ru-RU" sz="2400" dirty="0" smtClean="0">
                <a:latin typeface="Monotype Corsiva" pitchFamily="66" charset="0"/>
              </a:rPr>
              <a:t> падеж. Давай вспомним таблицу, которую ты рассматривал. Прочитай название падежей и вопросов к ним еще раз. Запомни их.  Чтобы тебе было легче устанавливать вопросы, ты можешь добавлять вспомогательные слова. Например: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Родительный падеж – «родить»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Родить Кого? Что?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Творительный падеж – «творить»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Творить Кем? Чем?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071942"/>
          <a:ext cx="4286280" cy="25603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557941"/>
                <a:gridCol w="1728339"/>
              </a:tblGrid>
              <a:tr h="336779">
                <a:tc>
                  <a:txBody>
                    <a:bodyPr/>
                    <a:lstStyle/>
                    <a:p>
                      <a:pPr marL="269875" indent="0" algn="ctr"/>
                      <a:r>
                        <a:rPr lang="ru-RU" sz="1800" dirty="0" smtClean="0">
                          <a:latin typeface="Monotype Corsiva" pitchFamily="66" charset="0"/>
                        </a:rPr>
                        <a:t>Падеж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Monotype Corsiva" pitchFamily="66" charset="0"/>
                        </a:rPr>
                        <a:t>Вопрос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Именительный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кто?  что?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Родительный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кого? чего?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Дательный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кому? чему?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Винительный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кого? что?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Творительный 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кем? </a:t>
                      </a:r>
                      <a:r>
                        <a:rPr lang="ru-RU" sz="1800" kern="12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800" kern="1200" dirty="0" smtClean="0">
                          <a:latin typeface="Monotype Corsiva" pitchFamily="66" charset="0"/>
                        </a:rPr>
                        <a:t>чем?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Предложный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Monotype Corsiva" pitchFamily="66" charset="0"/>
                        </a:rPr>
                        <a:t>о ком? о чем?</a:t>
                      </a:r>
                      <a:endParaRPr lang="ru-RU" sz="1800" dirty="0">
                        <a:latin typeface="Monotype Corsiva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64399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Сформулируй понятие. Склонение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– это …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071546"/>
            <a:ext cx="478634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изменение имени существительного по падежам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857364"/>
            <a:ext cx="478634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изменение имени существительного по числам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643182"/>
            <a:ext cx="478634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В) изменение имени существительного по временам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 rot="20780751">
            <a:off x="724364" y="3222399"/>
            <a:ext cx="3367417" cy="2303764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Контрольный вопрос!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067944" y="4149080"/>
            <a:ext cx="2571768" cy="1214446"/>
          </a:xfrm>
          <a:prstGeom prst="cloudCallout">
            <a:avLst>
              <a:gd name="adj1" fmla="val 78706"/>
              <a:gd name="adj2" fmla="val -700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4" grpId="0" animBg="1"/>
      <p:bldP spid="14" grpId="1" animBg="1"/>
      <p:bldP spid="14" grpId="2" animBg="1"/>
      <p:bldP spid="12" grpId="1" animBg="1"/>
      <p:bldP spid="12" grpId="2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071902" y="785794"/>
            <a:ext cx="4786378" cy="5286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у тебя возникают трудности со склонением имен существительных по падежам. Слово «берег» стоит в именительном падеже, так как к нему можно задать вопрос «Что?». Давай вернемся к примеру, который мы приводили. Для того, чтобы определить падеж имени существительного, нужно задать к нему один из вспомогательных вопросов. Их тебе нужно выучить!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429132"/>
            <a:ext cx="3714776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>
                <a:latin typeface="Monotype Corsiva" pitchFamily="66" charset="0"/>
              </a:rPr>
              <a:t>И.п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кто? что?): дом, лиса.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Р.п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чего?): дома, лисы.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Д.п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кому? чему?): дому, лисе.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В.п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что</a:t>
            </a:r>
            <a:r>
              <a:rPr lang="ru-RU" sz="2000" dirty="0" smtClean="0">
                <a:latin typeface="Monotype Corsiva" pitchFamily="66" charset="0"/>
              </a:rPr>
              <a:t>?): </a:t>
            </a:r>
            <a:r>
              <a:rPr lang="ru-RU" sz="2000" dirty="0">
                <a:latin typeface="Monotype Corsiva" pitchFamily="66" charset="0"/>
              </a:rPr>
              <a:t>дом, лису.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Т.п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кем? чем?): домом, лисой.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П.п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о ком? о чем?): о доме, о лисе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29058" y="142852"/>
            <a:ext cx="5072098" cy="6357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у тебя возникают трудности со склонением имен существительных по падежам. Слово «щенка» стоит в родительном падеже, так как к нему можно задать вопрос «Кого?». Винительный падеж к данной форме не относится, так как вопрос «Кого?» В винительном падеже задается к неодушевленным предметам. Давай вернемся к примеру, который мы приводили. Для того, чтобы определить падеж имени существительного, нужно задать к нему один из вспомогательных вопросов. Их тебе нужно выучить!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429132"/>
            <a:ext cx="3714776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>
                <a:latin typeface="Monotype Corsiva" pitchFamily="66" charset="0"/>
              </a:rPr>
              <a:t>И.п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кто? что?): дом, лиса.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Р.п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чего?): дома, лисы.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Д.п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кому? чему?): дому, лисе.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В.п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что</a:t>
            </a:r>
            <a:r>
              <a:rPr lang="ru-RU" sz="2000" dirty="0" smtClean="0">
                <a:latin typeface="Monotype Corsiva" pitchFamily="66" charset="0"/>
              </a:rPr>
              <a:t>?): </a:t>
            </a:r>
            <a:r>
              <a:rPr lang="ru-RU" sz="2000" dirty="0">
                <a:latin typeface="Monotype Corsiva" pitchFamily="66" charset="0"/>
              </a:rPr>
              <a:t>дом, лису.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Т.п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кем? чем?): домом, лисой.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П.п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о ком? о чем?): о доме, о лисе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143372" y="714356"/>
            <a:ext cx="4786346" cy="5357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у тебя возникают трудности со склонением имен существительных по падежам. Слово «на ракете» стоит в дательном падеже, так как к нему можно задать вопрос «Кому?». Давай вернемся к примеру, который мы приводили. Для того, чтобы определить падеж имени существительного, нужно задать к нему один из вспомогательных вопросов. Их тебе нужно выучить!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357694"/>
            <a:ext cx="3714776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>
                <a:latin typeface="Monotype Corsiva" pitchFamily="66" charset="0"/>
              </a:rPr>
              <a:t>И.п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кто? что?): дом, лиса.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Р.п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чего?): дома, лисы.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Д.п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кому? чему?): дому, лисе.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В.п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что</a:t>
            </a:r>
            <a:r>
              <a:rPr lang="ru-RU" sz="2000" dirty="0" smtClean="0">
                <a:latin typeface="Monotype Corsiva" pitchFamily="66" charset="0"/>
              </a:rPr>
              <a:t>?): </a:t>
            </a:r>
            <a:r>
              <a:rPr lang="ru-RU" sz="2000" dirty="0">
                <a:latin typeface="Monotype Corsiva" pitchFamily="66" charset="0"/>
              </a:rPr>
              <a:t>дом, лису.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Т.п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кем? чем?): домом, лисой.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П.п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о ком? о чем?): о доме, о лисе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143372" y="714356"/>
            <a:ext cx="4786346" cy="5500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у тебя возникают трудности со склонением имен существительных по падежам. Чтобы поставить слово «ручка» в творительный падеж нужно задать к нему вопрос творительного падежа и ответить на него. Кем? Ручкой. Давай вернемся к примеру, который мы приводили. Для того, чтобы склонять имя существительное по падежам, нужно знать вспомогательные вопросы . Их тебе нужно выучить!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357694"/>
            <a:ext cx="3714776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>
                <a:latin typeface="Monotype Corsiva" pitchFamily="66" charset="0"/>
              </a:rPr>
              <a:t>И.п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кто? что?): дом, лиса.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Р.п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чего?): дома, лисы.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Д.п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кому? чему?): дому, лисе.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В.п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что</a:t>
            </a:r>
            <a:r>
              <a:rPr lang="ru-RU" sz="2000" dirty="0" smtClean="0">
                <a:latin typeface="Monotype Corsiva" pitchFamily="66" charset="0"/>
              </a:rPr>
              <a:t>?): </a:t>
            </a:r>
            <a:r>
              <a:rPr lang="ru-RU" sz="2000" dirty="0">
                <a:latin typeface="Monotype Corsiva" pitchFamily="66" charset="0"/>
              </a:rPr>
              <a:t>дом, лису.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Т.п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кем? чем?): домом, лисой.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П.п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о ком? о чем?): о доме, о лисе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143372" y="714356"/>
            <a:ext cx="4786346" cy="5500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у тебя возникают трудности со склонением имен существительных по падежам. Чтобы поставить слово «чайке» в родительный падеж нужно задать к нему вопрос родительного падежа и ответить на него. Кого? Чайки. Давай вернемся к примеру, который мы приводили. Для того, чтобы склонять имя существительное по падежам, нужно знать вспомогательные вопросы . Их тебе нужно выучить!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357694"/>
            <a:ext cx="3714776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>
                <a:latin typeface="Monotype Corsiva" pitchFamily="66" charset="0"/>
              </a:rPr>
              <a:t>И.п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кто? что?): дом, лиса.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Р.п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чего?): дома, лисы.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Д.п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кому? чему?): дому, лисе.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В.п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кого? что</a:t>
            </a:r>
            <a:r>
              <a:rPr lang="ru-RU" sz="2000" dirty="0" smtClean="0">
                <a:latin typeface="Monotype Corsiva" pitchFamily="66" charset="0"/>
              </a:rPr>
              <a:t>?): </a:t>
            </a:r>
            <a:r>
              <a:rPr lang="ru-RU" sz="2000" dirty="0">
                <a:latin typeface="Monotype Corsiva" pitchFamily="66" charset="0"/>
              </a:rPr>
              <a:t>дом, лису.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Т.п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кем? чем?): домом, лисой.</a:t>
            </a:r>
          </a:p>
          <a:p>
            <a:r>
              <a:rPr lang="ru-RU" sz="2000" dirty="0" err="1" smtClean="0">
                <a:latin typeface="Monotype Corsiva" pitchFamily="66" charset="0"/>
              </a:rPr>
              <a:t>П.п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>
                <a:latin typeface="Monotype Corsiva" pitchFamily="66" charset="0"/>
              </a:rPr>
              <a:t>о ком? о чем?): о доме, о лисе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857620" y="857232"/>
            <a:ext cx="5000660" cy="4000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сделал ошибку, а это значит, что ты еще не знаешь алгоритм определения падежа у имени существительного в предложении или словосочетании. Давай вернемся к нему. Прочитай его еще раз и выучи его!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072074"/>
            <a:ext cx="8572560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otype Corsiva" pitchFamily="66" charset="0"/>
              </a:rPr>
              <a:t>Чтобы определить падеж </a:t>
            </a:r>
            <a:r>
              <a:rPr lang="ru-RU" sz="2400" dirty="0" smtClean="0">
                <a:latin typeface="Monotype Corsiva" pitchFamily="66" charset="0"/>
              </a:rPr>
              <a:t>имени существительного </a:t>
            </a:r>
            <a:r>
              <a:rPr lang="ru-RU" sz="2400" dirty="0">
                <a:latin typeface="Monotype Corsiva" pitchFamily="66" charset="0"/>
              </a:rPr>
              <a:t>в </a:t>
            </a:r>
            <a:r>
              <a:rPr lang="ru-RU" sz="2400" dirty="0" smtClean="0">
                <a:latin typeface="Monotype Corsiva" pitchFamily="66" charset="0"/>
              </a:rPr>
              <a:t>предложении или словосочетании, </a:t>
            </a:r>
            <a:r>
              <a:rPr lang="ru-RU" sz="2400" dirty="0">
                <a:latin typeface="Monotype Corsiva" pitchFamily="66" charset="0"/>
              </a:rPr>
              <a:t>нужно:</a:t>
            </a:r>
          </a:p>
          <a:p>
            <a:r>
              <a:rPr lang="ru-RU" sz="2400" dirty="0" smtClean="0">
                <a:latin typeface="Monotype Corsiva" pitchFamily="66" charset="0"/>
              </a:rPr>
              <a:t>1. Найти </a:t>
            </a:r>
            <a:r>
              <a:rPr lang="ru-RU" sz="2400" dirty="0">
                <a:latin typeface="Monotype Corsiva" pitchFamily="66" charset="0"/>
              </a:rPr>
              <a:t>слово, к которому относится данное существительное;</a:t>
            </a:r>
          </a:p>
          <a:p>
            <a:r>
              <a:rPr lang="ru-RU" sz="2400" dirty="0" smtClean="0">
                <a:latin typeface="Monotype Corsiva" pitchFamily="66" charset="0"/>
              </a:rPr>
              <a:t>2. Поставить </a:t>
            </a:r>
            <a:r>
              <a:rPr lang="ru-RU" sz="2400" dirty="0">
                <a:latin typeface="Monotype Corsiva" pitchFamily="66" charset="0"/>
              </a:rPr>
              <a:t>от этого слова к имени существительному вопрос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868" y="142852"/>
            <a:ext cx="5286412" cy="6572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еще не знаешь алгоритм определения падежа у имени существительного в предложении или словосочетании. В предложении «Писатели пишут книги», слово «книги» стоит в винительном падеже. Для определения падежа, мы нашли слово к которому относится данное существительное – «пишет», и задали вопрос. Пишут что? книги. В предложении  «Книги стоят на полке» , слово «книги» стоит в именительном падеже, так как данное слово не зависит от других слов и является в предложении подлежащим. Запомни! Подлежащее всегда стоит в именительном падеже. </a:t>
            </a:r>
            <a:endParaRPr lang="ru-RU" sz="2400" dirty="0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786182" y="285728"/>
            <a:ext cx="5000660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сделал ошибку, а это значит, что ты еще не знаешь правила употребления предлогов в определенных падежах. Давай вернемся к нему. Прочитай его еще раз и выучи его!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571876"/>
            <a:ext cx="8643998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ОТ, ДЛЯ, БЕЗ, ИЗ, употребляются только в </a:t>
            </a:r>
            <a:r>
              <a:rPr lang="ru-RU" sz="2400" b="1" dirty="0" smtClean="0">
                <a:latin typeface="Monotype Corsiva" pitchFamily="66" charset="0"/>
              </a:rPr>
              <a:t>родительном падеже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ПОД и НАД употребляются только в </a:t>
            </a:r>
            <a:r>
              <a:rPr lang="ru-RU" sz="2400" b="1" dirty="0" smtClean="0">
                <a:latin typeface="Monotype Corsiva" pitchFamily="66" charset="0"/>
              </a:rPr>
              <a:t>творительном падеже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 О употребляется только в </a:t>
            </a:r>
            <a:r>
              <a:rPr lang="ru-RU" sz="2400" b="1" dirty="0" smtClean="0">
                <a:latin typeface="Monotype Corsiva" pitchFamily="66" charset="0"/>
              </a:rPr>
              <a:t>предложном падеже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В, НА употребляются как с </a:t>
            </a:r>
            <a:r>
              <a:rPr lang="ru-RU" sz="2400" b="1" dirty="0" smtClean="0">
                <a:latin typeface="Monotype Corsiva" pitchFamily="66" charset="0"/>
              </a:rPr>
              <a:t>винительным</a:t>
            </a:r>
            <a:r>
              <a:rPr lang="ru-RU" sz="2400" dirty="0" smtClean="0">
                <a:latin typeface="Monotype Corsiva" pitchFamily="66" charset="0"/>
              </a:rPr>
              <a:t> , так и с </a:t>
            </a:r>
            <a:r>
              <a:rPr lang="ru-RU" sz="2400" b="1" dirty="0" smtClean="0">
                <a:latin typeface="Monotype Corsiva" pitchFamily="66" charset="0"/>
              </a:rPr>
              <a:t>предложным падежами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ПО и К указывают на </a:t>
            </a:r>
            <a:r>
              <a:rPr lang="ru-RU" sz="2400" b="1" dirty="0" smtClean="0">
                <a:latin typeface="Monotype Corsiva" pitchFamily="66" charset="0"/>
              </a:rPr>
              <a:t>дательный падеж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857620" y="357166"/>
            <a:ext cx="5000660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Дорогой друг! Ты сделал ошибку, а это значит, что ты еще не знаешь правила употребления предлогов в определенных падежах. Давай вернемся к нему. Прочитай его еще раз и выучи его!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571876"/>
            <a:ext cx="8643998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ОТ, ДЛЯ, БЕЗ, ИЗ, употребляются только в </a:t>
            </a:r>
            <a:r>
              <a:rPr lang="ru-RU" sz="2400" b="1" dirty="0" smtClean="0">
                <a:latin typeface="Monotype Corsiva" pitchFamily="66" charset="0"/>
              </a:rPr>
              <a:t>родительном падеже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ПОД и НАД употребляются только в </a:t>
            </a:r>
            <a:r>
              <a:rPr lang="ru-RU" sz="2400" b="1" dirty="0" smtClean="0">
                <a:latin typeface="Monotype Corsiva" pitchFamily="66" charset="0"/>
              </a:rPr>
              <a:t>творительном падеже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 О употребляется только в </a:t>
            </a:r>
            <a:r>
              <a:rPr lang="ru-RU" sz="2400" b="1" dirty="0" smtClean="0">
                <a:latin typeface="Monotype Corsiva" pitchFamily="66" charset="0"/>
              </a:rPr>
              <a:t>предложном падеже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В, НА употребляются как с </a:t>
            </a:r>
            <a:r>
              <a:rPr lang="ru-RU" sz="2400" b="1" dirty="0" smtClean="0">
                <a:latin typeface="Monotype Corsiva" pitchFamily="66" charset="0"/>
              </a:rPr>
              <a:t>винительным</a:t>
            </a:r>
            <a:r>
              <a:rPr lang="ru-RU" sz="2400" dirty="0" smtClean="0">
                <a:latin typeface="Monotype Corsiva" pitchFamily="66" charset="0"/>
              </a:rPr>
              <a:t> , так и с </a:t>
            </a:r>
            <a:r>
              <a:rPr lang="ru-RU" sz="2400" b="1" dirty="0" smtClean="0">
                <a:latin typeface="Monotype Corsiva" pitchFamily="66" charset="0"/>
              </a:rPr>
              <a:t>предложным падежами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ПО и К указывают на </a:t>
            </a:r>
            <a:r>
              <a:rPr lang="ru-RU" sz="2400" b="1" dirty="0" smtClean="0">
                <a:latin typeface="Monotype Corsiva" pitchFamily="66" charset="0"/>
              </a:rPr>
              <a:t>дательный падеж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-PC\Desktop\Информатика\Pooh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3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857620" y="357166"/>
            <a:ext cx="5000660" cy="3143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Дорогой друг! Ты сделал ошибку, а это значит, что ты еще не знаешь правила употребления предлогов в определенных падежах. Давай вернемся к нему. Прочитай его еще раз и выучи его! Со словом «березе» можно употреблять только предлоге к, о, так как оно стоит в дательном падеже.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3643314"/>
            <a:ext cx="8786874" cy="264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ОТ, ДЛЯ, БЕЗ, ИЗ, употребляются только в </a:t>
            </a:r>
            <a:r>
              <a:rPr lang="ru-RU" sz="2400" b="1" dirty="0" smtClean="0">
                <a:latin typeface="Monotype Corsiva" pitchFamily="66" charset="0"/>
              </a:rPr>
              <a:t>родительном падеже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ПОД и НАД употребляются только в </a:t>
            </a:r>
            <a:r>
              <a:rPr lang="ru-RU" sz="2400" b="1" dirty="0" smtClean="0">
                <a:latin typeface="Monotype Corsiva" pitchFamily="66" charset="0"/>
              </a:rPr>
              <a:t>творительном падеже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 О употребляется только в </a:t>
            </a:r>
            <a:r>
              <a:rPr lang="ru-RU" sz="2400" b="1" dirty="0" smtClean="0">
                <a:latin typeface="Monotype Corsiva" pitchFamily="66" charset="0"/>
              </a:rPr>
              <a:t>предложном падеже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В, НА употребляются как с </a:t>
            </a:r>
            <a:r>
              <a:rPr lang="ru-RU" sz="2400" b="1" dirty="0" smtClean="0">
                <a:latin typeface="Monotype Corsiva" pitchFamily="66" charset="0"/>
              </a:rPr>
              <a:t>винительным</a:t>
            </a:r>
            <a:r>
              <a:rPr lang="ru-RU" sz="2400" dirty="0" smtClean="0">
                <a:latin typeface="Monotype Corsiva" pitchFamily="66" charset="0"/>
              </a:rPr>
              <a:t> , так и с </a:t>
            </a:r>
            <a:r>
              <a:rPr lang="ru-RU" sz="2400" b="1" dirty="0" smtClean="0">
                <a:latin typeface="Monotype Corsiva" pitchFamily="66" charset="0"/>
              </a:rPr>
              <a:t>предложным падежами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ctr" fontAlgn="t">
              <a:buNone/>
            </a:pPr>
            <a:r>
              <a:rPr lang="ru-RU" sz="2400" dirty="0" smtClean="0">
                <a:latin typeface="Monotype Corsiva" pitchFamily="66" charset="0"/>
              </a:rPr>
              <a:t>Предлоги ПО и К указывают на </a:t>
            </a:r>
            <a:r>
              <a:rPr lang="ru-RU" sz="2400" b="1" dirty="0" smtClean="0">
                <a:latin typeface="Monotype Corsiva" pitchFamily="66" charset="0"/>
              </a:rPr>
              <a:t>дательный падеж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358182" y="6143644"/>
            <a:ext cx="785818" cy="71435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3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Сколько падежей в русском языке?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00174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5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07181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7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276872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6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851920" y="2492896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4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3" grpId="2" animBg="1"/>
      <p:bldP spid="12" grpId="0" animBg="1"/>
      <p:bldP spid="12" grpId="1" animBg="1"/>
      <p:bldP spid="11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-PC\Desktop\Рабочий стол\Информатика\b223d-kubus-puchatek-tapety-na-pulpit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357166"/>
            <a:ext cx="3500462" cy="2571768"/>
          </a:xfrm>
          <a:prstGeom prst="cloudCallout">
            <a:avLst>
              <a:gd name="adj1" fmla="val 53417"/>
              <a:gd name="adj2" fmla="val 34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Поздравляем! Ты успешно ответил на все контрольные вопросы и закончил нашу тренировку!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85720" y="357166"/>
            <a:ext cx="4572032" cy="2571768"/>
          </a:xfrm>
          <a:prstGeom prst="cloudCallout">
            <a:avLst>
              <a:gd name="adj1" fmla="val 21085"/>
              <a:gd name="adj2" fmla="val 815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Ты преодолел </a:t>
            </a:r>
            <a:r>
              <a:rPr lang="ru-RU" sz="2000" dirty="0" smtClean="0">
                <a:latin typeface="Monotype Corsiva" pitchFamily="66" charset="0"/>
              </a:rPr>
              <a:t>пока недолгий, но трудный путь и </a:t>
            </a:r>
            <a:r>
              <a:rPr lang="ru-RU" sz="2000" dirty="0" smtClean="0">
                <a:latin typeface="Monotype Corsiva" pitchFamily="66" charset="0"/>
              </a:rPr>
              <a:t>получил </a:t>
            </a:r>
            <a:r>
              <a:rPr lang="ru-RU" sz="2000" dirty="0" smtClean="0">
                <a:latin typeface="Monotype Corsiva" pitchFamily="66" charset="0"/>
              </a:rPr>
              <a:t>в награду знания. </a:t>
            </a:r>
            <a:r>
              <a:rPr lang="ru-RU" sz="2000" dirty="0" smtClean="0">
                <a:latin typeface="Monotype Corsiva" pitchFamily="66" charset="0"/>
              </a:rPr>
              <a:t>Храни </a:t>
            </a:r>
            <a:r>
              <a:rPr lang="ru-RU" sz="2000" dirty="0" smtClean="0">
                <a:latin typeface="Monotype Corsiva" pitchFamily="66" charset="0"/>
              </a:rPr>
              <a:t>этот клад знаний и </a:t>
            </a:r>
            <a:r>
              <a:rPr lang="ru-RU" sz="2000" dirty="0" smtClean="0">
                <a:latin typeface="Monotype Corsiva" pitchFamily="66" charset="0"/>
              </a:rPr>
              <a:t>пополняй его </a:t>
            </a:r>
            <a:r>
              <a:rPr lang="ru-RU" sz="2000" dirty="0" smtClean="0">
                <a:latin typeface="Monotype Corsiva" pitchFamily="66" charset="0"/>
              </a:rPr>
              <a:t>на каждом уроке. И </a:t>
            </a:r>
            <a:r>
              <a:rPr lang="ru-RU" sz="2000" dirty="0" smtClean="0">
                <a:latin typeface="Monotype Corsiva" pitchFamily="66" charset="0"/>
              </a:rPr>
              <a:t>помни: </a:t>
            </a:r>
            <a:r>
              <a:rPr lang="ru-RU" sz="2000" dirty="0" smtClean="0">
                <a:latin typeface="Monotype Corsiva" pitchFamily="66" charset="0"/>
              </a:rPr>
              <a:t>знания – это самое ценное </a:t>
            </a:r>
            <a:r>
              <a:rPr lang="ru-RU" sz="2000" dirty="0" smtClean="0">
                <a:latin typeface="Monotype Corsiva" pitchFamily="66" charset="0"/>
              </a:rPr>
              <a:t>богатство!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642910" y="5643578"/>
            <a:ext cx="928694" cy="857256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Какого падежа не хватает в списке: родительный, предложный, именительный, творительный, винительный?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00174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07181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</a:t>
            </a:r>
            <a:r>
              <a:rPr lang="ru-RU" sz="2400" dirty="0" err="1" smtClean="0">
                <a:latin typeface="Monotype Corsiva" pitchFamily="66" charset="0"/>
              </a:rPr>
              <a:t>говорительный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285992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</a:t>
            </a:r>
            <a:r>
              <a:rPr lang="ru-RU" sz="2400" dirty="0" err="1" smtClean="0">
                <a:latin typeface="Monotype Corsiva" pitchFamily="66" charset="0"/>
              </a:rPr>
              <a:t>взятельный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851920" y="2420888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724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3" grpId="2" animBg="1"/>
      <p:bldP spid="11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 </a:t>
            </a:r>
            <a:r>
              <a:rPr lang="ru-RU" sz="2800" dirty="0">
                <a:latin typeface="Monotype Corsiva" pitchFamily="66" charset="0"/>
              </a:rPr>
              <a:t>каком падеже имена существительные отвечают на вопросы </a:t>
            </a:r>
            <a:r>
              <a:rPr lang="ru-RU" sz="2800" dirty="0" smtClean="0">
                <a:latin typeface="Monotype Corsiva" pitchFamily="66" charset="0"/>
              </a:rPr>
              <a:t>Кому? Чему?</a:t>
            </a:r>
            <a:r>
              <a:rPr lang="ru-RU" sz="2800" dirty="0">
                <a:latin typeface="Monotype Corsiva" pitchFamily="66" charset="0"/>
              </a:rPr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7089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9888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95936" y="2492896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1" grpId="1" animBg="1"/>
      <p:bldP spid="12" grpId="0" animBg="1"/>
      <p:bldP spid="12" grpId="2" animBg="1"/>
      <p:bldP spid="12" grpId="4" animBg="1"/>
      <p:bldP spid="12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 </a:t>
            </a:r>
            <a:r>
              <a:rPr lang="ru-RU" sz="2800" dirty="0">
                <a:latin typeface="Monotype Corsiva" pitchFamily="66" charset="0"/>
              </a:rPr>
              <a:t>каком падеже имена существительные отвечают на вопросы </a:t>
            </a:r>
            <a:r>
              <a:rPr lang="ru-RU" sz="2800" dirty="0" smtClean="0">
                <a:latin typeface="Monotype Corsiva" pitchFamily="66" charset="0"/>
              </a:rPr>
              <a:t>Кого? Чего?</a:t>
            </a:r>
            <a:r>
              <a:rPr lang="ru-RU" sz="2800" dirty="0">
                <a:latin typeface="Monotype Corsiva" pitchFamily="66" charset="0"/>
              </a:rPr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7089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9888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707904" y="2420888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1" grpId="2" animBg="1"/>
      <p:bldP spid="12" grpId="0" animBg="1"/>
      <p:bldP spid="12" grpId="1" animBg="1"/>
      <p:bldP spid="12" grpId="3" animBg="1"/>
      <p:bldP spid="12" grpId="4" animBg="1"/>
      <p:bldP spid="12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Соедини название падежа и его вопросы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00010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1</a:t>
            </a:r>
            <a:r>
              <a:rPr lang="ru-RU" sz="2400" dirty="0" smtClean="0">
                <a:latin typeface="Monotype Corsiva" pitchFamily="66" charset="0"/>
              </a:rPr>
              <a:t>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42886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3)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71448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2</a:t>
            </a:r>
            <a:r>
              <a:rPr lang="ru-RU" sz="2400" dirty="0" smtClean="0">
                <a:latin typeface="Monotype Corsiva" pitchFamily="66" charset="0"/>
              </a:rPr>
              <a:t>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14324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4</a:t>
            </a:r>
            <a:r>
              <a:rPr lang="ru-RU" sz="2400" dirty="0" smtClean="0">
                <a:latin typeface="Monotype Corsiva" pitchFamily="66" charset="0"/>
              </a:rPr>
              <a:t>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85762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5</a:t>
            </a:r>
            <a:r>
              <a:rPr lang="ru-RU" sz="2400" dirty="0" smtClean="0">
                <a:latin typeface="Monotype Corsiva" pitchFamily="66" charset="0"/>
              </a:rPr>
              <a:t>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57200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6)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6050" y="100010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 Кому? Чему?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171448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Кого? Что?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242886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В</a:t>
            </a:r>
            <a:r>
              <a:rPr lang="ru-RU" sz="2400" dirty="0" smtClean="0">
                <a:latin typeface="Monotype Corsiva" pitchFamily="66" charset="0"/>
              </a:rPr>
              <a:t>) Кем? Чем?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86050" y="314324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Кто? Что?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385762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Д</a:t>
            </a:r>
            <a:r>
              <a:rPr lang="ru-RU" sz="2400" dirty="0" smtClean="0">
                <a:latin typeface="Monotype Corsiva" pitchFamily="66" charset="0"/>
              </a:rPr>
              <a:t>) О ком? О чем?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6050" y="4572008"/>
            <a:ext cx="242889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Кого? Чего?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2910" y="5286388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1-г; 2-е; 3-а; 4-б; 5-д; 6-в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4612" y="5286388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Б</a:t>
            </a:r>
            <a:r>
              <a:rPr lang="ru-RU" sz="2400" dirty="0" smtClean="0">
                <a:latin typeface="Monotype Corsiva" pitchFamily="66" charset="0"/>
              </a:rPr>
              <a:t>) 1-г; 2-а; 3-в; 4-б; 5-д; 6-е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6314" y="5286388"/>
            <a:ext cx="192882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В</a:t>
            </a:r>
            <a:r>
              <a:rPr lang="ru-RU" sz="2400" dirty="0" smtClean="0">
                <a:latin typeface="Monotype Corsiva" pitchFamily="66" charset="0"/>
              </a:rPr>
              <a:t>) 1-г; 2-е; 3-а; 4-б; 5-в; 6-д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6578" y="5286388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Г</a:t>
            </a:r>
            <a:r>
              <a:rPr lang="ru-RU" sz="2400" dirty="0" smtClean="0">
                <a:latin typeface="Monotype Corsiva" pitchFamily="66" charset="0"/>
              </a:rPr>
              <a:t>) 1-г; 2-б; 3-в; 4-а; 5-е; 6-д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6" name="7-конечная звезда 25"/>
          <p:cNvSpPr/>
          <p:nvPr/>
        </p:nvSpPr>
        <p:spPr>
          <a:xfrm rot="20780751">
            <a:off x="6668616" y="495912"/>
            <a:ext cx="2593376" cy="173207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Контрольный вопрос!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5148064" y="4077072"/>
            <a:ext cx="2571768" cy="1214446"/>
          </a:xfrm>
          <a:prstGeom prst="cloudCallout">
            <a:avLst>
              <a:gd name="adj1" fmla="val 43151"/>
              <a:gd name="adj2" fmla="val -521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717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8" grpId="3" animBg="1"/>
      <p:bldP spid="11" grpId="1" animBg="1"/>
      <p:bldP spid="12" grpId="0" animBg="1"/>
      <p:bldP spid="12" grpId="2" animBg="1"/>
      <p:bldP spid="1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Desktop\Информатика\free-wallpaper-2.jpg"/>
          <p:cNvPicPr>
            <a:picLocks noChangeAspect="1" noChangeArrowheads="1"/>
          </p:cNvPicPr>
          <p:nvPr/>
        </p:nvPicPr>
        <p:blipFill>
          <a:blip r:embed="rId2" cstate="print"/>
          <a:srcRect t="10885" r="12925"/>
          <a:stretch>
            <a:fillRect/>
          </a:stretch>
        </p:blipFill>
        <p:spPr bwMode="auto">
          <a:xfrm>
            <a:off x="0" y="0"/>
            <a:ext cx="9144000" cy="701866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85831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Определи падеж слова «берег»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2858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А) именительный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71462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В) дательный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00024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Б) родительный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42900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Г) винительный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14338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Monotype Corsiva" pitchFamily="66" charset="0"/>
              </a:rPr>
              <a:t>Д) творительный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857760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Monotype Corsiva" pitchFamily="66" charset="0"/>
              </a:rPr>
              <a:t>Е</a:t>
            </a:r>
            <a:r>
              <a:rPr lang="ru-RU" sz="2400" dirty="0" smtClean="0">
                <a:latin typeface="Monotype Corsiva" pitchFamily="66" charset="0"/>
              </a:rPr>
              <a:t>) предложный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23928" y="2492896"/>
            <a:ext cx="2571768" cy="1214446"/>
          </a:xfrm>
          <a:prstGeom prst="cloudCallout">
            <a:avLst>
              <a:gd name="adj1" fmla="val 63468"/>
              <a:gd name="adj2" fmla="val 392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Обратись к справке!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24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857256" cy="642918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433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1" grpId="0" animBg="1"/>
      <p:bldP spid="12" grpId="1" animBg="1"/>
      <p:bldP spid="12" grpId="2" animBg="1"/>
      <p:bldP spid="12" grpId="3" animBg="1"/>
      <p:bldP spid="12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2594</Words>
  <Application>Microsoft Office PowerPoint</Application>
  <PresentationFormat>Экран (4:3)</PresentationFormat>
  <Paragraphs>286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User-PC</cp:lastModifiedBy>
  <cp:revision>37</cp:revision>
  <dcterms:created xsi:type="dcterms:W3CDTF">2015-11-27T10:05:01Z</dcterms:created>
  <dcterms:modified xsi:type="dcterms:W3CDTF">2015-12-01T07:12:28Z</dcterms:modified>
</cp:coreProperties>
</file>